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4" r:id="rId1"/>
  </p:sldMasterIdLst>
  <p:notesMasterIdLst>
    <p:notesMasterId r:id="rId6"/>
  </p:notesMasterIdLst>
  <p:sldIdLst>
    <p:sldId id="256" r:id="rId2"/>
    <p:sldId id="275" r:id="rId3"/>
    <p:sldId id="276" r:id="rId4"/>
    <p:sldId id="277" r:id="rId5"/>
  </p:sldIdLst>
  <p:sldSz cx="12192000" cy="6858000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Назарова Елена Сергеевна" initials="НЕС" lastIdx="7" clrIdx="0">
    <p:extLst>
      <p:ext uri="{19B8F6BF-5375-455C-9EA6-DF929625EA0E}">
        <p15:presenceInfo xmlns:p15="http://schemas.microsoft.com/office/powerpoint/2012/main" userId="S-1-5-21-1590516527-2249619241-2245285737-152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D9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972" autoAdjust="0"/>
    <p:restoredTop sz="91047" autoAdjust="0"/>
  </p:normalViewPr>
  <p:slideViewPr>
    <p:cSldViewPr snapToGrid="0">
      <p:cViewPr varScale="1">
        <p:scale>
          <a:sx n="101" d="100"/>
          <a:sy n="101" d="100"/>
        </p:scale>
        <p:origin x="1140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E0A0FD-1E18-4D0A-AA08-A85379DCE02F}" type="datetimeFigureOut">
              <a:rPr lang="ru-RU" smtClean="0"/>
              <a:t>23.09.2020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56066C-D5B8-4539-A07C-941E9DA79F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79773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56066C-D5B8-4539-A07C-941E9DA79FE4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18450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577D7-47CB-49AA-83C6-EB63716C3833}" type="datetime1">
              <a:rPr lang="ru-RU" smtClean="0"/>
              <a:t>23.09.2020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A8F32-D69E-41FC-BB6F-D9E4BDE27A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93491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3E4B4-8C35-4A9F-B602-E5295FB013E3}" type="datetime1">
              <a:rPr lang="ru-RU" smtClean="0"/>
              <a:t>23.09.2020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A8F32-D69E-41FC-BB6F-D9E4BDE27A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79037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94F3-CEEB-4325-9766-323DC2EFA758}" type="datetime1">
              <a:rPr lang="ru-RU" smtClean="0"/>
              <a:t>23.09.2020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A8F32-D69E-41FC-BB6F-D9E4BDE27A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62019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F149F-95FB-4DC4-BA47-4B30804EDADF}" type="datetime1">
              <a:rPr lang="ru-RU" smtClean="0"/>
              <a:t>23.09.2020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A8F32-D69E-41FC-BB6F-D9E4BDE27A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5980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FB3DA-E104-464E-8998-4F9D97B90B65}" type="datetime1">
              <a:rPr lang="ru-RU" smtClean="0"/>
              <a:t>23.09.2020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A8F32-D69E-41FC-BB6F-D9E4BDE27A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6329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D9137-F338-496E-AA27-E8D048240C5E}" type="datetime1">
              <a:rPr lang="ru-RU" smtClean="0"/>
              <a:t>23.09.2020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A8F32-D69E-41FC-BB6F-D9E4BDE27A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97892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AEAC7-C8FF-4C0D-85D7-B5A991D158E4}" type="datetime1">
              <a:rPr lang="ru-RU" smtClean="0"/>
              <a:t>23.09.2020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A8F32-D69E-41FC-BB6F-D9E4BDE27A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73547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1A846-8E7B-4DCA-A165-1B9E53C0CBE6}" type="datetime1">
              <a:rPr lang="ru-RU" smtClean="0"/>
              <a:t>23.09.2020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A8F32-D69E-41FC-BB6F-D9E4BDE27A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8908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74B6F-2693-42BB-ADCF-6E38BB538D26}" type="datetime1">
              <a:rPr lang="ru-RU" smtClean="0"/>
              <a:t>23.09.2020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A8F32-D69E-41FC-BB6F-D9E4BDE27A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8868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34A65-37E1-4BA1-8884-C886C995E4AE}" type="datetime1">
              <a:rPr lang="ru-RU" smtClean="0"/>
              <a:t>23.09.2020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A8F32-D69E-41FC-BB6F-D9E4BDE27A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2800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BC831-C9A3-4B05-BC57-E646AD5C2B51}" type="datetime1">
              <a:rPr lang="ru-RU" smtClean="0"/>
              <a:t>23.09.2020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A8F32-D69E-41FC-BB6F-D9E4BDE27A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8309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2000">
              <a:schemeClr val="accent1">
                <a:lumMod val="6000"/>
                <a:lumOff val="94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281967-94DD-4ED6-9BDD-947EB4E93A64}" type="datetime1">
              <a:rPr lang="ru-RU" smtClean="0"/>
              <a:t>23.09.2020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9A8F32-D69E-41FC-BB6F-D9E4BDE27A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2151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78" r:id="rId4"/>
    <p:sldLayoutId id="2147483779" r:id="rId5"/>
    <p:sldLayoutId id="2147483780" r:id="rId6"/>
    <p:sldLayoutId id="2147483781" r:id="rId7"/>
    <p:sldLayoutId id="2147483782" r:id="rId8"/>
    <p:sldLayoutId id="2147483783" r:id="rId9"/>
    <p:sldLayoutId id="2147483784" r:id="rId10"/>
    <p:sldLayoutId id="2147483785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0000">
              <a:schemeClr val="accent1">
                <a:lumMod val="0"/>
                <a:lumOff val="10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554" b="18243"/>
          <a:stretch/>
        </p:blipFill>
        <p:spPr>
          <a:xfrm>
            <a:off x="0" y="171448"/>
            <a:ext cx="3116367" cy="2634019"/>
          </a:xfrm>
          <a:prstGeom prst="rect">
            <a:avLst/>
          </a:prstGeom>
          <a:effectLst>
            <a:glow>
              <a:schemeClr val="accent1"/>
            </a:glow>
            <a:reflection endPos="0" dir="5400000" sy="-100000" algn="bl" rotWithShape="0"/>
            <a:softEdge rad="101600"/>
          </a:effec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57500" y="1104900"/>
            <a:ext cx="9110477" cy="4762500"/>
          </a:xfrm>
          <a:ln>
            <a:solidFill>
              <a:schemeClr val="accent1"/>
            </a:solidFill>
          </a:ln>
          <a:effectLst>
            <a:glow rad="63500">
              <a:schemeClr val="accent1">
                <a:alpha val="40000"/>
              </a:schemeClr>
            </a:glow>
          </a:effectLst>
        </p:spPr>
        <p:txBody>
          <a:bodyPr>
            <a:normAutofit fontScale="90000"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ГРАФИЧЕСКИЕ МОДЕЛИ</a:t>
            </a:r>
            <a:b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i="1" dirty="0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КОРРУПЦИОННЫЕ СХЕМЫ В СФЕРЕ ЗАКУПОК ТОВАРОВ, РАБОТ И УСЛУГ МОЖНО УСЛОВНО КЛАССИФИЦИРОВАТЬ В СООТВЕТСТВИИ С ЭТАПАМИ ОПРЕДЕЛЕНИЯ ПОСТАВЩИКОВ (ПОДРЯДЧИКОВ, ИСПОЛНИТЕЛЕЙ)</a:t>
            </a:r>
            <a:br>
              <a:rPr lang="ru-RU" sz="2700" b="1" i="1" dirty="0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ru-RU" sz="2700" b="1" i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ru-RU" sz="2700" b="1" i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ru-RU" sz="2700" b="1" i="1" dirty="0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ru-RU" sz="2700" b="1" i="1" dirty="0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ru-RU" sz="2700" b="1" i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ru-RU" sz="2700" b="1" i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9083613" y="6467302"/>
            <a:ext cx="2743200" cy="285924"/>
          </a:xfrm>
        </p:spPr>
        <p:txBody>
          <a:bodyPr/>
          <a:lstStyle/>
          <a:p>
            <a:endParaRPr lang="ru-RU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4889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2000">
              <a:schemeClr val="accent1">
                <a:lumMod val="0"/>
                <a:lumOff val="10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GlowDiffused trans="47000" intensity="1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64296" y="5553343"/>
            <a:ext cx="1216096" cy="1304657"/>
          </a:xfrm>
          <a:prstGeom prst="rect">
            <a:avLst/>
          </a:prstGeom>
          <a:effectLst>
            <a:outerShdw sx="1000" sy="1000" algn="ctr" rotWithShape="0">
              <a:srgbClr val="000000"/>
            </a:outerShdw>
            <a:reflection endPos="0" dir="5400000" sy="-100000" algn="bl" rotWithShape="0"/>
            <a:softEdge rad="0"/>
          </a:effec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9918" y="6365323"/>
            <a:ext cx="7147357" cy="304826"/>
          </a:xfrm>
          <a:prstGeom prst="rect">
            <a:avLst/>
          </a:prstGeom>
          <a:effectLst>
            <a:glow rad="25400">
              <a:schemeClr val="accent1">
                <a:alpha val="0"/>
              </a:schemeClr>
            </a:glow>
            <a:outerShdw sx="1000" sy="1000" algn="ctr" rotWithShape="0">
              <a:schemeClr val="accent1"/>
            </a:outerShdw>
            <a:softEdge rad="0"/>
          </a:effectLst>
        </p:spPr>
      </p:pic>
      <p:sp>
        <p:nvSpPr>
          <p:cNvPr id="2" name="Скругленный прямоугольник 1"/>
          <p:cNvSpPr/>
          <p:nvPr/>
        </p:nvSpPr>
        <p:spPr>
          <a:xfrm>
            <a:off x="521208" y="297730"/>
            <a:ext cx="3575304" cy="53949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На этапе разработки документации об электронном аукционе, конкурсной документации, проектов контрактов, обоснования начальной (максимальной) цены контракта, цены за единицу товара, работы, </a:t>
            </a:r>
            <a:r>
              <a:rPr kumimoji="0" lang="ru-RU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услуги</a:t>
            </a: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6136543" y="205358"/>
            <a:ext cx="5788756" cy="9941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 </a:t>
            </a: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одной закупке объединяются разнородные товары, работы, услуги таким образом, чтобы ограничить конкуренцию и привлечь к исполнению заказа конкретного поставщика, аффилированного с </a:t>
            </a: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заказчиком </a:t>
            </a:r>
            <a:r>
              <a:rPr kumimoji="0" lang="ru-RU" sz="1400" b="0" i="1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(схема 2.1.1)</a:t>
            </a:r>
            <a:endParaRPr kumimoji="0" lang="ru-RU" sz="14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6136543" y="1285738"/>
            <a:ext cx="5788756" cy="9922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400" b="0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Характеристики </a:t>
            </a: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товара, работы или услуги определены таким образом, что он (она) может быть </a:t>
            </a: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приобретен (приобретена) </a:t>
            </a: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только у одного поставщика, аффилированного с </a:t>
            </a: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заказчиком </a:t>
            </a:r>
            <a:r>
              <a:rPr kumimoji="0" lang="ru-RU" sz="1400" b="0" i="1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(схема 2.1.2)</a:t>
            </a:r>
            <a:endParaRPr kumimoji="0" lang="ru-RU" sz="14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6183886" y="2408369"/>
            <a:ext cx="5741413" cy="10845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400" b="0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Установление </a:t>
            </a: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со стороны заказчика чрезвычайно коротких сроков для реализации исполнения контракта, при которых исполнение контракта возможно только заранее подготовленным поставщиком - участником возможной коррупционной </a:t>
            </a: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схемы </a:t>
            </a:r>
            <a:r>
              <a:rPr kumimoji="0" lang="ru-RU" sz="1400" b="0" i="1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(схема 2.1.3)</a:t>
            </a:r>
            <a:endParaRPr kumimoji="0" lang="ru-RU" sz="14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6193224" y="3569195"/>
            <a:ext cx="5732075" cy="17877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400" b="0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400" b="0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Установление заведомо неконкурентной цены</a:t>
            </a: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 </a:t>
            </a: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контракта с нарушением установленных </a:t>
            </a:r>
            <a:r>
              <a:rPr lang="ru-RU" sz="1400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Федеральным </a:t>
            </a:r>
            <a:r>
              <a:rPr lang="ru-RU" sz="1400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</a:t>
            </a: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ом </a:t>
            </a: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от 05.04.2013 </a:t>
            </a:r>
            <a:b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№ 44-ФЗ «О контрактной системе в сфере закупок товаров, работ, услуг для обеспечения государственных и муниципальных нужд» требований к определению и обоснованию начальной максимальной цены контракта, что будет неинтересно другим потенциальным поставщикам </a:t>
            </a:r>
            <a:r>
              <a:rPr kumimoji="0" lang="ru-RU" sz="1400" b="0" i="1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(схема 2.1.4)</a:t>
            </a:r>
            <a:endParaRPr kumimoji="0" lang="ru-RU" sz="14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6212633" y="5499338"/>
            <a:ext cx="5712666" cy="1028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400" b="0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Выбор </a:t>
            </a: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единственного поставщика (подрядчика, исполнителя) исходя из личной заинтересованности (прямой или косвенной) должностного лица </a:t>
            </a: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заказчика </a:t>
            </a:r>
            <a:r>
              <a:rPr kumimoji="0" lang="ru-RU" sz="1400" b="0" i="1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(схема 2.1.5)</a:t>
            </a:r>
            <a:endParaRPr kumimoji="0" lang="ru-RU" sz="14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9324975" y="6394348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A9A8F32-D69E-41FC-BB6F-D9E4BDE27AC5}" type="slidenum">
              <a:rPr kumimoji="0" lang="ru-RU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ru-RU" sz="1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8" name="Правая фигурная скобка 27"/>
          <p:cNvSpPr/>
          <p:nvPr/>
        </p:nvSpPr>
        <p:spPr>
          <a:xfrm>
            <a:off x="4249752" y="252306"/>
            <a:ext cx="685800" cy="5440384"/>
          </a:xfrm>
          <a:prstGeom prst="rightBrace">
            <a:avLst/>
          </a:prstGeom>
          <a:ln w="349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Шеврон 28"/>
          <p:cNvSpPr/>
          <p:nvPr/>
        </p:nvSpPr>
        <p:spPr>
          <a:xfrm>
            <a:off x="5150144" y="490318"/>
            <a:ext cx="819150" cy="306756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Шеврон 31"/>
          <p:cNvSpPr/>
          <p:nvPr/>
        </p:nvSpPr>
        <p:spPr>
          <a:xfrm>
            <a:off x="5150144" y="1423843"/>
            <a:ext cx="819150" cy="306756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" name="Шеврон 32"/>
          <p:cNvSpPr/>
          <p:nvPr/>
        </p:nvSpPr>
        <p:spPr>
          <a:xfrm>
            <a:off x="5238312" y="2678784"/>
            <a:ext cx="819150" cy="306756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" name="Шеврон 33"/>
          <p:cNvSpPr/>
          <p:nvPr/>
        </p:nvSpPr>
        <p:spPr>
          <a:xfrm>
            <a:off x="5164517" y="4127085"/>
            <a:ext cx="819150" cy="306756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" name="Шеврон 34"/>
          <p:cNvSpPr/>
          <p:nvPr/>
        </p:nvSpPr>
        <p:spPr>
          <a:xfrm>
            <a:off x="5164517" y="5608730"/>
            <a:ext cx="819150" cy="306756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6782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2000">
              <a:schemeClr val="accent1">
                <a:lumMod val="0"/>
                <a:lumOff val="10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GlowDiffused trans="47000" intensity="1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64296" y="5553343"/>
            <a:ext cx="1216096" cy="1304657"/>
          </a:xfrm>
          <a:prstGeom prst="rect">
            <a:avLst/>
          </a:prstGeom>
          <a:effectLst>
            <a:outerShdw sx="1000" sy="1000" algn="ctr" rotWithShape="0">
              <a:srgbClr val="000000"/>
            </a:outerShdw>
            <a:reflection endPos="0" dir="5400000" sy="-100000" algn="bl" rotWithShape="0"/>
            <a:softEdge rad="0"/>
          </a:effec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9918" y="6365323"/>
            <a:ext cx="9547163" cy="304826"/>
          </a:xfrm>
          <a:prstGeom prst="rect">
            <a:avLst/>
          </a:prstGeom>
          <a:effectLst>
            <a:glow rad="25400">
              <a:schemeClr val="accent1">
                <a:alpha val="0"/>
              </a:schemeClr>
            </a:glow>
            <a:outerShdw sx="1000" sy="1000" algn="ctr" rotWithShape="0">
              <a:schemeClr val="accent1"/>
            </a:outerShdw>
            <a:softEdge rad="0"/>
          </a:effectLst>
        </p:spPr>
      </p:pic>
      <p:sp>
        <p:nvSpPr>
          <p:cNvPr id="2" name="Скругленный прямоугольник 1"/>
          <p:cNvSpPr/>
          <p:nvPr/>
        </p:nvSpPr>
        <p:spPr>
          <a:xfrm>
            <a:off x="521208" y="297730"/>
            <a:ext cx="3575304" cy="53949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На этапе размещения извещения и документации о закупке в единой информационной системе в сфере </a:t>
            </a:r>
            <a:r>
              <a:rPr kumimoji="0" lang="ru-RU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закупок, </a:t>
            </a: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подачи заявок участниками закупки  </a:t>
            </a:r>
          </a:p>
        </p:txBody>
      </p:sp>
      <p:cxnSp>
        <p:nvCxnSpPr>
          <p:cNvPr id="7" name="Соединительная линия уступом 6"/>
          <p:cNvCxnSpPr/>
          <p:nvPr/>
        </p:nvCxnSpPr>
        <p:spPr>
          <a:xfrm>
            <a:off x="4096512" y="1640068"/>
            <a:ext cx="2019711" cy="559026"/>
          </a:xfrm>
          <a:prstGeom prst="bentConnector3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Соединительная линия уступом 8"/>
          <p:cNvCxnSpPr/>
          <p:nvPr/>
        </p:nvCxnSpPr>
        <p:spPr>
          <a:xfrm>
            <a:off x="4096512" y="3838575"/>
            <a:ext cx="2019710" cy="342900"/>
          </a:xfrm>
          <a:prstGeom prst="bentConnector3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Скругленный прямоугольник 14"/>
          <p:cNvSpPr/>
          <p:nvPr/>
        </p:nvSpPr>
        <p:spPr>
          <a:xfrm>
            <a:off x="6116223" y="704850"/>
            <a:ext cx="5590002" cy="23241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При обязательной публикации информации в единой информационной системе в сфере закупок используются неправильные, некорректные наименования закупки, не отражающие её содержание. 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Опубликованные документы закупки невозможно или сложно открыть, прочитать, скопировать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1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</a:t>
            </a:r>
            <a:r>
              <a:rPr kumimoji="0" lang="ru-RU" sz="14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схема </a:t>
            </a:r>
            <a:r>
              <a:rPr kumimoji="0" lang="ru-RU" sz="1400" b="0" i="1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2.2.1)</a:t>
            </a:r>
            <a:endParaRPr kumimoji="0" lang="ru-RU" sz="14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6116222" y="3537077"/>
            <a:ext cx="5590003" cy="168262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Вступление </a:t>
            </a: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 переговоры с аффилированным участником закупки на этапе подачи заявок, его информирование о ходе определения поставщика (подрядчика, исполнителя) до подведения итогов </a:t>
            </a:r>
            <a:r>
              <a:rPr kumimoji="0" 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закупки </a:t>
            </a:r>
            <a:r>
              <a:rPr kumimoji="0" lang="ru-RU" sz="1400" b="0" i="1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</a:t>
            </a:r>
            <a:r>
              <a:rPr kumimoji="0" lang="ru-RU" sz="14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схема </a:t>
            </a:r>
            <a:r>
              <a:rPr kumimoji="0" lang="ru-RU" sz="1400" b="0" i="1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2.2.2)</a:t>
            </a:r>
            <a:endParaRPr kumimoji="0" lang="ru-RU" sz="14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9153525" y="6365323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A9A8F32-D69E-41FC-BB6F-D9E4BDE27AC5}" type="slidenum">
              <a:rPr kumimoji="0" lang="ru-RU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ru-RU" sz="1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4098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2000">
              <a:schemeClr val="accent1">
                <a:lumMod val="0"/>
                <a:lumOff val="10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GlowDiffused trans="47000" intensity="1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64296" y="5553343"/>
            <a:ext cx="1216096" cy="1304657"/>
          </a:xfrm>
          <a:prstGeom prst="rect">
            <a:avLst/>
          </a:prstGeom>
          <a:effectLst>
            <a:outerShdw sx="1000" sy="1000" algn="ctr" rotWithShape="0">
              <a:srgbClr val="000000"/>
            </a:outerShdw>
            <a:reflection endPos="0" dir="5400000" sy="-100000" algn="bl" rotWithShape="0"/>
            <a:softEdge rad="0"/>
          </a:effec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29918" y="6365323"/>
            <a:ext cx="9547163" cy="304826"/>
          </a:xfrm>
          <a:prstGeom prst="rect">
            <a:avLst/>
          </a:prstGeom>
          <a:effectLst>
            <a:glow rad="25400">
              <a:schemeClr val="accent1">
                <a:alpha val="0"/>
              </a:schemeClr>
            </a:glow>
            <a:outerShdw sx="1000" sy="1000" algn="ctr" rotWithShape="0">
              <a:schemeClr val="accent1"/>
            </a:outerShdw>
            <a:softEdge rad="0"/>
          </a:effectLst>
        </p:spPr>
      </p:pic>
      <p:sp>
        <p:nvSpPr>
          <p:cNvPr id="2" name="Скругленный прямоугольник 1"/>
          <p:cNvSpPr/>
          <p:nvPr/>
        </p:nvSpPr>
        <p:spPr>
          <a:xfrm>
            <a:off x="521208" y="297730"/>
            <a:ext cx="3575304" cy="53949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На этапе осуществления функций по рассмотрению комиссией по осуществлению закупок заявок участников </a:t>
            </a:r>
            <a:r>
              <a:rPr kumimoji="0" lang="ru-RU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торгов</a:t>
            </a: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6047437" y="338782"/>
            <a:ext cx="5907024" cy="10808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400" b="0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Отклонение всех заявок с проведением повторной закупки. Сведения о поступивших заявках передаются «своему» исполнителю и помогают ему выиграть повторную закупку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1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</a:t>
            </a:r>
            <a:r>
              <a:rPr kumimoji="0" lang="ru-RU" sz="16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схема </a:t>
            </a:r>
            <a:r>
              <a:rPr kumimoji="0" lang="ru-RU" sz="1600" b="0" i="1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2.3.1)</a:t>
            </a:r>
            <a:endParaRPr kumimoji="0" lang="ru-RU" sz="16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6047437" y="1661627"/>
            <a:ext cx="5907024" cy="139065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400" b="0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Признание </a:t>
            </a: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несоответствующей требованиям заявки участника аукциона, предложившего самую низкую цену. Победителем признается участник, предложивший почти самую низкую цену, которая по существу является достаточно </a:t>
            </a:r>
            <a:r>
              <a:rPr kumimoji="0" 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высокой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1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</a:t>
            </a:r>
            <a:r>
              <a:rPr kumimoji="0" lang="ru-RU" sz="16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схема </a:t>
            </a:r>
            <a:r>
              <a:rPr kumimoji="0" lang="ru-RU" sz="1600" b="0" i="1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2.3.2)</a:t>
            </a:r>
            <a:endParaRPr kumimoji="0" lang="ru-RU" sz="16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6047437" y="3171825"/>
            <a:ext cx="5907024" cy="110489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Закупка </a:t>
            </a: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у «своего» участника с необоснованным отклонением остальных заявок участников </a:t>
            </a:r>
            <a:r>
              <a:rPr kumimoji="0" 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торгов </a:t>
            </a:r>
            <a:r>
              <a:rPr kumimoji="0" lang="ru-RU" sz="16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(схема </a:t>
            </a:r>
            <a:r>
              <a:rPr kumimoji="0" lang="ru-RU" sz="1600" b="0" i="1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2.3.3)</a:t>
            </a:r>
            <a:endParaRPr kumimoji="0" lang="ru-RU" sz="16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047437" y="4518701"/>
            <a:ext cx="5907024" cy="10745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Закупка </a:t>
            </a: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у «своего» участника при сговоре с другими участниками </a:t>
            </a:r>
            <a:r>
              <a:rPr kumimoji="0" 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закупки </a:t>
            </a:r>
            <a:r>
              <a:rPr kumimoji="0" lang="ru-RU" sz="16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</a:t>
            </a:r>
            <a:r>
              <a:rPr kumimoji="0" lang="ru-RU" sz="1600" b="0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схема </a:t>
            </a:r>
            <a:r>
              <a:rPr kumimoji="0" lang="ru-RU" sz="1600" b="0" i="1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2.3.4)</a:t>
            </a:r>
            <a:endParaRPr kumimoji="0" lang="ru-RU" sz="16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9211261" y="6335173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A9A8F32-D69E-41FC-BB6F-D9E4BDE27AC5}" type="slidenum">
              <a:rPr kumimoji="0" lang="ru-RU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ru-RU" sz="1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3" name="Стрелка вправо 22"/>
          <p:cNvSpPr/>
          <p:nvPr/>
        </p:nvSpPr>
        <p:spPr>
          <a:xfrm>
            <a:off x="4453423" y="707766"/>
            <a:ext cx="1419225" cy="3429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Стрелка вправо 23"/>
          <p:cNvSpPr/>
          <p:nvPr/>
        </p:nvSpPr>
        <p:spPr>
          <a:xfrm>
            <a:off x="4453423" y="1937068"/>
            <a:ext cx="1419225" cy="3429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Стрелка вправо 24"/>
          <p:cNvSpPr/>
          <p:nvPr/>
        </p:nvSpPr>
        <p:spPr>
          <a:xfrm>
            <a:off x="4453422" y="3513535"/>
            <a:ext cx="1419225" cy="3429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Стрелка вправо 25"/>
          <p:cNvSpPr/>
          <p:nvPr/>
        </p:nvSpPr>
        <p:spPr>
          <a:xfrm>
            <a:off x="4362362" y="4793121"/>
            <a:ext cx="1419225" cy="3429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82907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6870</TotalTime>
  <Words>566</Words>
  <Application>Microsoft Office PowerPoint</Application>
  <PresentationFormat>Широкоэкранный</PresentationFormat>
  <Paragraphs>30</Paragraphs>
  <Slides>4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Тема Office</vt:lpstr>
      <vt:lpstr>                            ГРАФИЧЕСКИЕ МОДЕЛИ                                                                                                         КОРРУПЦИОННЫЕ СХЕМЫ В СФЕРЕ ЗАКУПОК ТОВАРОВ, РАБОТ И УСЛУГ МОЖНО УСЛОВНО КЛАССИФИЦИРОВАТЬ В СООТВЕТСТВИИ С ЭТАПАМИ ОПРЕДЕЛЕНИЯ ПОСТАВЩИКОВ (ПОДРЯДЧИКОВ, ИСПОЛНИТЕЛЕЙ)     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тема:</dc:title>
  <dc:creator>Дементьева Ольга Владимировна</dc:creator>
  <cp:lastModifiedBy>Долгова Елена Борисовна</cp:lastModifiedBy>
  <cp:revision>473</cp:revision>
  <cp:lastPrinted>2017-02-08T04:01:07Z</cp:lastPrinted>
  <dcterms:created xsi:type="dcterms:W3CDTF">2017-01-25T06:01:26Z</dcterms:created>
  <dcterms:modified xsi:type="dcterms:W3CDTF">2020-09-23T02:04:28Z</dcterms:modified>
</cp:coreProperties>
</file>